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18" r:id="rId1"/>
  </p:sldMasterIdLst>
  <p:notesMasterIdLst>
    <p:notesMasterId r:id="rId20"/>
  </p:notesMasterIdLst>
  <p:sldIdLst>
    <p:sldId id="256" r:id="rId2"/>
    <p:sldId id="329" r:id="rId3"/>
    <p:sldId id="257" r:id="rId4"/>
    <p:sldId id="293" r:id="rId5"/>
    <p:sldId id="326" r:id="rId6"/>
    <p:sldId id="272" r:id="rId7"/>
    <p:sldId id="337" r:id="rId8"/>
    <p:sldId id="318" r:id="rId9"/>
    <p:sldId id="330" r:id="rId10"/>
    <p:sldId id="290" r:id="rId11"/>
    <p:sldId id="278" r:id="rId12"/>
    <p:sldId id="279" r:id="rId13"/>
    <p:sldId id="281" r:id="rId14"/>
    <p:sldId id="334" r:id="rId15"/>
    <p:sldId id="332" r:id="rId16"/>
    <p:sldId id="328" r:id="rId17"/>
    <p:sldId id="338" r:id="rId18"/>
    <p:sldId id="336" r:id="rId1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948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61d0c722aa_0_1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61d0c722aa_0_1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894689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61d0c722aa_0_1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61d0c722aa_0_1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85426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1cc368b9e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61cc368b9e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620c953233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4" name="Google Shape;274;g620c953233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562332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620c953233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4" name="Google Shape;274;g620c953233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255085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621c9edcd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621c9edcd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1cc368b9e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Google Shape;256;g61cc368b9e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78064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620c953233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620c953233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9696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61d0c722aa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61d0c722aa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8280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61d0c722aa_0_1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61d0c722aa_0_1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09634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19299" y="1403349"/>
            <a:ext cx="5111752" cy="1136650"/>
          </a:xfrm>
        </p:spPr>
        <p:txBody>
          <a:bodyPr anchor="b">
            <a:noAutofit/>
          </a:bodyPr>
          <a:lstStyle>
            <a:lvl1pPr algn="ctr">
              <a:defRPr sz="4050">
                <a:effectLst/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19299" y="2743198"/>
            <a:ext cx="5111752" cy="990602"/>
          </a:xfrm>
        </p:spPr>
        <p:txBody>
          <a:bodyPr anchor="t">
            <a:normAutofit/>
          </a:bodyPr>
          <a:lstStyle>
            <a:lvl1pPr marL="0" indent="0" algn="ctr">
              <a:buNone/>
              <a:defRPr sz="1575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87425" y="3778247"/>
            <a:ext cx="673100" cy="20955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19298" y="3778247"/>
            <a:ext cx="3910976" cy="2095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17676" y="3778247"/>
            <a:ext cx="413375" cy="209550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 smtClean="0"/>
              <a:t>‹#›</a:t>
            </a:fld>
            <a:endParaRPr lang="sk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299" y="2641598"/>
            <a:ext cx="511175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278648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1" y="3611561"/>
            <a:ext cx="7207250" cy="425054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1070" y="781050"/>
            <a:ext cx="7579479" cy="2501902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71551" y="4036615"/>
            <a:ext cx="7207250" cy="370284"/>
          </a:xfrm>
        </p:spPr>
        <p:txBody>
          <a:bodyPr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 smtClean="0"/>
              <a:t>‹#›</a:t>
            </a:fld>
            <a:endParaRPr lang="sk"/>
          </a:p>
        </p:txBody>
      </p:sp>
    </p:spTree>
    <p:extLst>
      <p:ext uri="{BB962C8B-B14F-4D97-AF65-F5344CB8AC3E}">
        <p14:creationId xmlns:p14="http://schemas.microsoft.com/office/powerpoint/2010/main" val="165379726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7901" y="736599"/>
            <a:ext cx="7194549" cy="2216151"/>
          </a:xfrm>
        </p:spPr>
        <p:txBody>
          <a:bodyPr anchor="ctr">
            <a:normAutofit/>
          </a:bodyPr>
          <a:lstStyle>
            <a:lvl1pPr algn="ctr">
              <a:defRPr sz="2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7901" y="3257550"/>
            <a:ext cx="7194549" cy="11493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 smtClean="0"/>
              <a:t>‹#›</a:t>
            </a:fld>
            <a:endParaRPr lang="sk"/>
          </a:p>
        </p:txBody>
      </p:sp>
      <p:cxnSp>
        <p:nvCxnSpPr>
          <p:cNvPr id="15" name="Straight Connector 14"/>
          <p:cNvCxnSpPr/>
          <p:nvPr/>
        </p:nvCxnSpPr>
        <p:spPr>
          <a:xfrm>
            <a:off x="1047127" y="3105149"/>
            <a:ext cx="705547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26543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60" y="736599"/>
            <a:ext cx="6972299" cy="1778001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56109" y="2514600"/>
            <a:ext cx="6629402" cy="43815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50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1" y="3257550"/>
            <a:ext cx="7207250" cy="11493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 smtClean="0"/>
              <a:t>‹#›</a:t>
            </a:fld>
            <a:endParaRPr lang="sk"/>
          </a:p>
        </p:txBody>
      </p:sp>
      <p:sp>
        <p:nvSpPr>
          <p:cNvPr id="14" name="TextBox 13"/>
          <p:cNvSpPr txBox="1"/>
          <p:nvPr/>
        </p:nvSpPr>
        <p:spPr>
          <a:xfrm>
            <a:off x="646510" y="659971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950200" y="2120903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047127" y="3105149"/>
            <a:ext cx="705547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606998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2" y="2481436"/>
            <a:ext cx="7207251" cy="1101600"/>
          </a:xfrm>
        </p:spPr>
        <p:txBody>
          <a:bodyPr anchor="b">
            <a:normAutofit/>
          </a:bodyPr>
          <a:lstStyle>
            <a:lvl1pPr algn="l">
              <a:defRPr sz="2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1" y="3583036"/>
            <a:ext cx="7207251" cy="6453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 smtClean="0"/>
              <a:t>‹#›</a:t>
            </a:fld>
            <a:endParaRPr lang="sk"/>
          </a:p>
        </p:txBody>
      </p:sp>
    </p:spTree>
    <p:extLst>
      <p:ext uri="{BB962C8B-B14F-4D97-AF65-F5344CB8AC3E}">
        <p14:creationId xmlns:p14="http://schemas.microsoft.com/office/powerpoint/2010/main" val="205481528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60" y="736599"/>
            <a:ext cx="6972299" cy="1682751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971551" y="2729484"/>
            <a:ext cx="7207251" cy="66522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1" y="3397250"/>
            <a:ext cx="7207251" cy="100965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 smtClean="0"/>
              <a:t>‹#›</a:t>
            </a:fld>
            <a:endParaRPr lang="sk"/>
          </a:p>
        </p:txBody>
      </p:sp>
      <p:sp>
        <p:nvSpPr>
          <p:cNvPr id="12" name="TextBox 11"/>
          <p:cNvSpPr txBox="1"/>
          <p:nvPr/>
        </p:nvSpPr>
        <p:spPr>
          <a:xfrm>
            <a:off x="646510" y="659971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950200" y="1949446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047127" y="2571750"/>
            <a:ext cx="705547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910126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1" y="736599"/>
            <a:ext cx="7207250" cy="1682751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971551" y="2722626"/>
            <a:ext cx="7207251" cy="63093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3352800"/>
            <a:ext cx="7207253" cy="10541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 smtClean="0"/>
              <a:t>‹#›</a:t>
            </a:fld>
            <a:endParaRPr lang="sk"/>
          </a:p>
        </p:txBody>
      </p:sp>
      <p:cxnSp>
        <p:nvCxnSpPr>
          <p:cNvPr id="15" name="Straight Connector 14"/>
          <p:cNvCxnSpPr/>
          <p:nvPr/>
        </p:nvCxnSpPr>
        <p:spPr>
          <a:xfrm>
            <a:off x="1047127" y="2571750"/>
            <a:ext cx="705547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385891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 smtClean="0"/>
              <a:t>‹#›</a:t>
            </a:fld>
            <a:endParaRPr lang="sk"/>
          </a:p>
        </p:txBody>
      </p:sp>
      <p:cxnSp>
        <p:nvCxnSpPr>
          <p:cNvPr id="14" name="Straight Connector 13"/>
          <p:cNvCxnSpPr/>
          <p:nvPr/>
        </p:nvCxnSpPr>
        <p:spPr>
          <a:xfrm>
            <a:off x="1047127" y="1816100"/>
            <a:ext cx="705547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6085137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9518" y="736599"/>
            <a:ext cx="1418171" cy="3670301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549" y="736599"/>
            <a:ext cx="5574769" cy="3670301"/>
          </a:xfrm>
        </p:spPr>
        <p:txBody>
          <a:bodyPr vert="eaVert" anchor="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 smtClean="0"/>
              <a:t>‹#›</a:t>
            </a:fld>
            <a:endParaRPr lang="sk"/>
          </a:p>
        </p:txBody>
      </p:sp>
      <p:cxnSp>
        <p:nvCxnSpPr>
          <p:cNvPr id="14" name="Straight Connector 13"/>
          <p:cNvCxnSpPr/>
          <p:nvPr/>
        </p:nvCxnSpPr>
        <p:spPr>
          <a:xfrm>
            <a:off x="6647918" y="742950"/>
            <a:ext cx="0" cy="36576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0343379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0376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047127" y="1816100"/>
            <a:ext cx="705547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C802-30E3-4658-9CCA-F873646FEC67}" type="datetime1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04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302" y="1314454"/>
            <a:ext cx="6119016" cy="1366886"/>
          </a:xfrm>
        </p:spPr>
        <p:txBody>
          <a:bodyPr anchor="b">
            <a:normAutofit/>
          </a:bodyPr>
          <a:lstStyle>
            <a:lvl1pPr algn="ctr">
              <a:defRPr sz="33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300" y="2884539"/>
            <a:ext cx="6119018" cy="71591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 smtClean="0"/>
              <a:t>‹#›</a:t>
            </a:fld>
            <a:endParaRPr lang="sk"/>
          </a:p>
        </p:txBody>
      </p:sp>
      <p:cxnSp>
        <p:nvCxnSpPr>
          <p:cNvPr id="16" name="Straight Connector 15"/>
          <p:cNvCxnSpPr/>
          <p:nvPr/>
        </p:nvCxnSpPr>
        <p:spPr>
          <a:xfrm>
            <a:off x="1509542" y="2782939"/>
            <a:ext cx="612253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25786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047127" y="1816100"/>
            <a:ext cx="705547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3836" y="1920240"/>
            <a:ext cx="3538728" cy="2482596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6008" y="1920240"/>
            <a:ext cx="3538728" cy="2482596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11/22/2021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 smtClean="0"/>
              <a:t>‹#›</a:t>
            </a:fld>
            <a:endParaRPr lang="sk"/>
          </a:p>
        </p:txBody>
      </p:sp>
    </p:spTree>
    <p:extLst>
      <p:ext uri="{BB962C8B-B14F-4D97-AF65-F5344CB8AC3E}">
        <p14:creationId xmlns:p14="http://schemas.microsoft.com/office/powerpoint/2010/main" val="42046598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993900"/>
            <a:ext cx="3538728" cy="432197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1550" y="2432447"/>
            <a:ext cx="3538728" cy="1974454"/>
          </a:xfrm>
        </p:spPr>
        <p:txBody>
          <a:bodyPr anchor="t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5503" y="1993900"/>
            <a:ext cx="3538728" cy="432197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5503" y="2432447"/>
            <a:ext cx="3538728" cy="1974454"/>
          </a:xfrm>
        </p:spPr>
        <p:txBody>
          <a:bodyPr anchor="t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 smtClean="0"/>
              <a:t>‹#›</a:t>
            </a:fld>
            <a:endParaRPr lang="sk"/>
          </a:p>
        </p:txBody>
      </p:sp>
      <p:cxnSp>
        <p:nvCxnSpPr>
          <p:cNvPr id="18" name="Straight Connector 17"/>
          <p:cNvCxnSpPr/>
          <p:nvPr/>
        </p:nvCxnSpPr>
        <p:spPr>
          <a:xfrm>
            <a:off x="1047127" y="1816100"/>
            <a:ext cx="705547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094730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 smtClean="0"/>
              <a:t>‹#›</a:t>
            </a:fld>
            <a:endParaRPr lang="sk"/>
          </a:p>
        </p:txBody>
      </p:sp>
      <p:cxnSp>
        <p:nvCxnSpPr>
          <p:cNvPr id="14" name="Straight Connector 13"/>
          <p:cNvCxnSpPr/>
          <p:nvPr/>
        </p:nvCxnSpPr>
        <p:spPr>
          <a:xfrm>
            <a:off x="1047127" y="1816100"/>
            <a:ext cx="705547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182911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 smtClean="0"/>
              <a:t>‹#›</a:t>
            </a:fld>
            <a:endParaRPr lang="sk"/>
          </a:p>
        </p:txBody>
      </p:sp>
    </p:spTree>
    <p:extLst>
      <p:ext uri="{BB962C8B-B14F-4D97-AF65-F5344CB8AC3E}">
        <p14:creationId xmlns:p14="http://schemas.microsoft.com/office/powerpoint/2010/main" val="303610100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0359" y="1041401"/>
            <a:ext cx="2788841" cy="1028700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1" y="736599"/>
            <a:ext cx="4102100" cy="3670301"/>
          </a:xfrm>
        </p:spPr>
        <p:txBody>
          <a:bodyPr anchor="ctr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70359" y="2273299"/>
            <a:ext cx="2788841" cy="1828803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 smtClean="0"/>
              <a:t>‹#›</a:t>
            </a:fld>
            <a:endParaRPr lang="sk"/>
          </a:p>
        </p:txBody>
      </p:sp>
      <p:cxnSp>
        <p:nvCxnSpPr>
          <p:cNvPr id="16" name="Straight Connector 15"/>
          <p:cNvCxnSpPr/>
          <p:nvPr/>
        </p:nvCxnSpPr>
        <p:spPr>
          <a:xfrm>
            <a:off x="1047127" y="2184400"/>
            <a:ext cx="263587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606343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49" y="1412874"/>
            <a:ext cx="4681362" cy="1028700"/>
          </a:xfrm>
        </p:spPr>
        <p:txBody>
          <a:bodyPr anchor="b">
            <a:normAutofit/>
          </a:bodyPr>
          <a:lstStyle>
            <a:lvl1pPr algn="ctr">
              <a:defRPr sz="21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71124" y="781050"/>
            <a:ext cx="2297510" cy="35814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71549" y="2441574"/>
            <a:ext cx="4681362" cy="1371600"/>
          </a:xfrm>
        </p:spPr>
        <p:txBody>
          <a:bodyPr anchor="t">
            <a:normAutofit/>
          </a:bodyPr>
          <a:lstStyle>
            <a:lvl1pPr marL="0" indent="0" algn="ctr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 smtClean="0"/>
              <a:t>‹#›</a:t>
            </a:fld>
            <a:endParaRPr lang="sk"/>
          </a:p>
        </p:txBody>
      </p:sp>
    </p:spTree>
    <p:extLst>
      <p:ext uri="{BB962C8B-B14F-4D97-AF65-F5344CB8AC3E}">
        <p14:creationId xmlns:p14="http://schemas.microsoft.com/office/powerpoint/2010/main" val="78578022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1552" y="736600"/>
            <a:ext cx="7200897" cy="9779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1" y="1917699"/>
            <a:ext cx="7200897" cy="248920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08126" y="4476750"/>
            <a:ext cx="1200150" cy="2095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71551" y="4476750"/>
            <a:ext cx="5479425" cy="2095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5426" y="4476750"/>
            <a:ext cx="407023" cy="2095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 smtClean="0"/>
              <a:t>‹#›</a:t>
            </a:fld>
            <a:endParaRPr lang="sk"/>
          </a:p>
        </p:txBody>
      </p:sp>
    </p:spTree>
    <p:extLst>
      <p:ext uri="{BB962C8B-B14F-4D97-AF65-F5344CB8AC3E}">
        <p14:creationId xmlns:p14="http://schemas.microsoft.com/office/powerpoint/2010/main" val="2557745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  <p:sldLayoutId id="2147483734" r:id="rId16"/>
    <p:sldLayoutId id="2147483735" r:id="rId17"/>
    <p:sldLayoutId id="2147483736" r:id="rId18"/>
  </p:sldLayoutIdLst>
  <p:hf sldNum="0" hdr="0" ftr="0" dt="0"/>
  <p:txStyles>
    <p:titleStyle>
      <a:lvl1pPr algn="ctr" defTabSz="342900" rtl="0" eaLnBrk="1" latinLnBrk="0" hangingPunct="1">
        <a:spcBef>
          <a:spcPct val="0"/>
        </a:spcBef>
        <a:buNone/>
        <a:defRPr sz="33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115000"/>
        <a:buFont typeface="Arial"/>
        <a:buChar char="•"/>
        <a:defRPr sz="15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115000"/>
        <a:buFont typeface="Arial"/>
        <a:buChar char="•"/>
        <a:defRPr sz="135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115000"/>
        <a:buFont typeface="Arial"/>
        <a:buChar char="•"/>
        <a:defRPr sz="12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115000"/>
        <a:buFont typeface="Arial"/>
        <a:buChar char="•"/>
        <a:defRPr sz="105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115000"/>
        <a:buFont typeface="Arial"/>
        <a:buChar char="•"/>
        <a:defRPr sz="105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115000"/>
        <a:buFont typeface="Arial"/>
        <a:buChar char="•"/>
        <a:defRPr sz="105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115000"/>
        <a:buFont typeface="Arial"/>
        <a:buChar char="•"/>
        <a:defRPr sz="105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115000"/>
        <a:buFont typeface="Arial"/>
        <a:buChar char="•"/>
        <a:defRPr sz="105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1761067" y="1403349"/>
            <a:ext cx="5369984" cy="113665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2800" dirty="0"/>
              <a:t>Rodovo citlivý jazyk </a:t>
            </a:r>
            <a:br>
              <a:rPr lang="sk-SK" sz="2800" dirty="0"/>
            </a:br>
            <a:r>
              <a:rPr lang="sk-SK" sz="2800" dirty="0"/>
              <a:t>v stredoeurópskom kontexte</a:t>
            </a: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2012949" y="2387598"/>
            <a:ext cx="5111752" cy="99060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k-SK" sz="18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1800" dirty="0"/>
              <a:t>Martina Ivanová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1800" dirty="0"/>
              <a:t>Miroslava </a:t>
            </a:r>
            <a:r>
              <a:rPr lang="sk-SK" sz="1800" dirty="0" err="1"/>
              <a:t>Kyseľová</a:t>
            </a:r>
            <a:endParaRPr lang="sk-SK" sz="18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1800" dirty="0"/>
              <a:t>Filozofická fakulta Prešovskej univerzity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1800" dirty="0" err="1"/>
              <a:t>Jagelovská</a:t>
            </a:r>
            <a:r>
              <a:rPr lang="sk-SK" sz="1800" dirty="0"/>
              <a:t> univerzita v Krakove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47"/>
          <p:cNvSpPr txBox="1">
            <a:spLocks noGrp="1"/>
          </p:cNvSpPr>
          <p:nvPr>
            <p:ph type="title"/>
          </p:nvPr>
        </p:nvSpPr>
        <p:spPr>
          <a:xfrm>
            <a:off x="1209166" y="715958"/>
            <a:ext cx="6725667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sk" dirty="0"/>
              <a:t>Historické pozadie</a:t>
            </a:r>
            <a:endParaRPr dirty="0"/>
          </a:p>
        </p:txBody>
      </p:sp>
      <p:sp>
        <p:nvSpPr>
          <p:cNvPr id="259" name="Google Shape;259;p47"/>
          <p:cNvSpPr txBox="1">
            <a:spLocks noGrp="1"/>
          </p:cNvSpPr>
          <p:nvPr>
            <p:ph type="body" idx="1"/>
          </p:nvPr>
        </p:nvSpPr>
        <p:spPr>
          <a:xfrm>
            <a:off x="311700" y="14660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sk" b="1" dirty="0"/>
              <a:t>Medzivojnové obdobie</a:t>
            </a:r>
            <a:r>
              <a:rPr lang="sk" dirty="0"/>
              <a:t> 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 dirty="0"/>
              <a:t>nárast povolaní vykonávaných ženami a s tým nárast feminatív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 i="1" dirty="0"/>
              <a:t>Naše řeč</a:t>
            </a:r>
            <a:r>
              <a:rPr lang="sk" dirty="0"/>
              <a:t> (</a:t>
            </a:r>
            <a:r>
              <a:rPr lang="sk" i="1" dirty="0"/>
              <a:t>doktorka</a:t>
            </a:r>
            <a:r>
              <a:rPr lang="sk" dirty="0"/>
              <a:t> namiesto </a:t>
            </a:r>
            <a:r>
              <a:rPr lang="sk" i="1" dirty="0"/>
              <a:t>paní doktor(ová)</a:t>
            </a:r>
            <a:r>
              <a:rPr lang="sk" dirty="0"/>
              <a:t>), kritika odpozorovanej praxe používať maskulína na označenie žien (na kandidátke </a:t>
            </a:r>
            <a:r>
              <a:rPr lang="sk" i="1" dirty="0"/>
              <a:t>Hodinová Anežka, poslanec</a:t>
            </a:r>
            <a:r>
              <a:rPr lang="sk" dirty="0"/>
              <a:t>)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 dirty="0"/>
              <a:t>rovnaká situácia v Poľsku (Wóźniak, 2014: s. 303)</a:t>
            </a:r>
            <a:endParaRPr dirty="0"/>
          </a:p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sk" b="1" dirty="0"/>
              <a:t>Po 2. sv. vojne</a:t>
            </a:r>
            <a:endParaRPr lang="sk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 dirty="0"/>
              <a:t>v Československu sa trend tvorenia feminatív na označenie profesií ešte posilnil (</a:t>
            </a:r>
            <a:r>
              <a:rPr lang="sk" i="1" dirty="0"/>
              <a:t>traktoristky, vodičky, zváračky </a:t>
            </a:r>
            <a:r>
              <a:rPr lang="sk" dirty="0"/>
              <a:t>a pod.). 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 dirty="0"/>
              <a:t>V Poľsku naopak – vymazávanie feminatív, používanie mužských názvov profesií, titulov ako znak progresu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56904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5"/>
          <p:cNvSpPr txBox="1">
            <a:spLocks noGrp="1"/>
          </p:cNvSpPr>
          <p:nvPr>
            <p:ph type="title"/>
          </p:nvPr>
        </p:nvSpPr>
        <p:spPr>
          <a:xfrm>
            <a:off x="850116" y="715958"/>
            <a:ext cx="7443767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sk" dirty="0"/>
              <a:t>Česko a Poľsko: súčasnosť</a:t>
            </a:r>
            <a:endParaRPr dirty="0"/>
          </a:p>
        </p:txBody>
      </p:sp>
      <p:sp>
        <p:nvSpPr>
          <p:cNvPr id="187" name="Google Shape;187;p35"/>
          <p:cNvSpPr txBox="1">
            <a:spLocks noGrp="1"/>
          </p:cNvSpPr>
          <p:nvPr>
            <p:ph type="body" idx="1"/>
          </p:nvPr>
        </p:nvSpPr>
        <p:spPr>
          <a:xfrm>
            <a:off x="651932" y="1727100"/>
            <a:ext cx="7560735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/>
            <a:r>
              <a:rPr lang="sk" dirty="0"/>
              <a:t>pokračujúce výskumy: často zo strany slavistov pôsobiacich na zahraničných univerzitách</a:t>
            </a:r>
            <a:endParaRPr lang="sk-SK" dirty="0"/>
          </a:p>
          <a:p>
            <a:pPr marL="285750" indent="-285750"/>
            <a:r>
              <a:rPr lang="sk" dirty="0"/>
              <a:t>v Poľsku: obmedzenejšie používanie feminatív, ale v jazykovej praxi súčasne postupné navracanie ženských foriem, o ktorých sa myslelo, že neexistujú, resp. ktoré boli hodnotené negatívne (z hľadiska vhodnosti, expresivity, hovorovosti, štýlovej hodnoty a pod.)</a:t>
            </a:r>
          </a:p>
          <a:p>
            <a:pPr marL="285750" indent="-285750"/>
            <a:r>
              <a:rPr lang="sk" b="1" dirty="0"/>
              <a:t>polarizovaná debata: </a:t>
            </a:r>
            <a:r>
              <a:rPr lang="sk" dirty="0"/>
              <a:t>kontroverzne vnímanie: množstvo príkladov na odmietnutie GL zo strany jazykovedcov/jazykovedkýň, médií, používateľov      a pod.</a:t>
            </a:r>
          </a:p>
          <a:p>
            <a:pPr marL="0" indent="0">
              <a:buNone/>
            </a:pPr>
            <a:endParaRPr lang="sk" b="1" dirty="0"/>
          </a:p>
          <a:p>
            <a:pPr marL="285750" indent="-285750"/>
            <a:endParaRPr lang="sk" dirty="0"/>
          </a:p>
          <a:p>
            <a:pPr marL="285750" indent="-285750">
              <a:spcBef>
                <a:spcPts val="1600"/>
              </a:spcBef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37988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6"/>
          <p:cNvSpPr txBox="1">
            <a:spLocks noGrp="1"/>
          </p:cNvSpPr>
          <p:nvPr>
            <p:ph type="title"/>
          </p:nvPr>
        </p:nvSpPr>
        <p:spPr>
          <a:xfrm>
            <a:off x="311700" y="8006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 dirty="0"/>
              <a:t>Slovensko: súčasnosť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93" name="Google Shape;193;p36"/>
          <p:cNvSpPr txBox="1">
            <a:spLocks noGrp="1"/>
          </p:cNvSpPr>
          <p:nvPr>
            <p:ph type="body" idx="1"/>
          </p:nvPr>
        </p:nvSpPr>
        <p:spPr>
          <a:xfrm>
            <a:off x="235500" y="17950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 dirty="0"/>
              <a:t>podreprezentácia výskumov GL a rodovo citlivého jazyka v praxi</a:t>
            </a:r>
          </a:p>
          <a:p>
            <a:pPr marL="457200" lvl="0" indent="-34290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 dirty="0"/>
              <a:t>niekoľko aktivít otvárajúcich diskusiu k vzťahu jazyka a rodovej diskriminácie či skúmajúcich postoje používateľov jazyka</a:t>
            </a:r>
            <a:endParaRPr dirty="0"/>
          </a:p>
          <a:p>
            <a:pPr marL="457200" lvl="0" indent="-34290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 dirty="0"/>
              <a:t>výskum </a:t>
            </a:r>
            <a:r>
              <a:rPr lang="sk" b="1" dirty="0"/>
              <a:t>Inštitútu rodovej rovnosti</a:t>
            </a:r>
            <a:r>
              <a:rPr lang="sk" dirty="0"/>
              <a:t> pod záštitou Ministerstva sociálnych vecí a rodiny SR v r. 2009 – 2014</a:t>
            </a:r>
            <a:endParaRPr dirty="0"/>
          </a:p>
          <a:p>
            <a:pPr marL="457200" lvl="0" indent="-34290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 dirty="0"/>
              <a:t>publikácia Cviková et al, 2014: </a:t>
            </a:r>
            <a:r>
              <a:rPr lang="sk" i="1" dirty="0"/>
              <a:t>Analýza významu a možností používania rodovo vyváženého jazyka</a:t>
            </a:r>
            <a:r>
              <a:rPr lang="sk" dirty="0"/>
              <a:t> + brožúra: </a:t>
            </a:r>
            <a:r>
              <a:rPr lang="sk" i="1" dirty="0"/>
              <a:t>Ako používať rodovo vyvážený jazyk</a:t>
            </a:r>
            <a:r>
              <a:rPr lang="sk" dirty="0"/>
              <a:t> (praktický výstup projektu)</a:t>
            </a:r>
            <a:endParaRPr dirty="0"/>
          </a:p>
          <a:p>
            <a:pPr marL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83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8"/>
          <p:cNvSpPr txBox="1">
            <a:spLocks noGrp="1"/>
          </p:cNvSpPr>
          <p:nvPr>
            <p:ph type="title"/>
          </p:nvPr>
        </p:nvSpPr>
        <p:spPr>
          <a:xfrm>
            <a:off x="311700" y="682092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sk" dirty="0"/>
              <a:t>Slovensko: súčasnosť</a:t>
            </a:r>
            <a:endParaRPr dirty="0"/>
          </a:p>
        </p:txBody>
      </p:sp>
      <p:sp>
        <p:nvSpPr>
          <p:cNvPr id="205" name="Google Shape;205;p38"/>
          <p:cNvSpPr txBox="1">
            <a:spLocks noGrp="1"/>
          </p:cNvSpPr>
          <p:nvPr>
            <p:ph type="body" idx="1"/>
          </p:nvPr>
        </p:nvSpPr>
        <p:spPr>
          <a:xfrm>
            <a:off x="311700" y="16096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 dirty="0"/>
              <a:t>širšia odborná diskusia v slovenskej lingvistickej obci doteraz nebola otvorená</a:t>
            </a:r>
            <a:endParaRPr dirty="0"/>
          </a:p>
          <a:p>
            <a:pPr marL="457200" lvl="0" indent="-34290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 dirty="0"/>
              <a:t>len jednotlivé výstupy (Salanciová, 2006, Urbancová, 2010; Cviková, Ostertágová, Maďarová, Satinská, 2014, odmietanie: </a:t>
            </a:r>
            <a:r>
              <a:rPr lang="pl-PL" sz="1800" dirty="0" err="1">
                <a:solidFill>
                  <a:schemeClr val="dk1"/>
                </a:solidFill>
              </a:rPr>
              <a:t>Košková</a:t>
            </a:r>
            <a:r>
              <a:rPr lang="pl-PL" sz="1800" dirty="0">
                <a:solidFill>
                  <a:schemeClr val="dk1"/>
                </a:solidFill>
              </a:rPr>
              <a:t> - </a:t>
            </a:r>
            <a:r>
              <a:rPr lang="sk" sz="1800" dirty="0"/>
              <a:t>Sato</a:t>
            </a:r>
            <a:r>
              <a:rPr lang="sk-SK" sz="1800" dirty="0"/>
              <a:t>ł</a:t>
            </a:r>
            <a:r>
              <a:rPr lang="sk" sz="1800" dirty="0"/>
              <a:t>a-Staśkowiak, 2017</a:t>
            </a:r>
            <a:r>
              <a:rPr lang="pl-PL" sz="1800" dirty="0">
                <a:solidFill>
                  <a:schemeClr val="dk1"/>
                </a:solidFill>
              </a:rPr>
              <a:t>)</a:t>
            </a:r>
          </a:p>
          <a:p>
            <a:pPr marL="457200" lvl="0" indent="-34290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-PL" dirty="0">
                <a:solidFill>
                  <a:schemeClr val="dk1"/>
                </a:solidFill>
              </a:rPr>
              <a:t>Konferencia </a:t>
            </a:r>
            <a:r>
              <a:rPr lang="pl-PL" i="1" dirty="0">
                <a:solidFill>
                  <a:schemeClr val="dk1"/>
                </a:solidFill>
              </a:rPr>
              <a:t>Prostriedky tvorenia sociálnej reality: jazyk – diskriminácia – spoločnosť </a:t>
            </a:r>
            <a:r>
              <a:rPr lang="pl-PL" dirty="0">
                <a:solidFill>
                  <a:schemeClr val="dk1"/>
                </a:solidFill>
              </a:rPr>
              <a:t>(október 2021): otázky jazykovej diskriminácie a správy o situácii aj v iných jazykoch (Srbsko)</a:t>
            </a:r>
            <a:endParaRPr lang="pl-PL" sz="18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2499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8"/>
          <p:cNvSpPr txBox="1">
            <a:spLocks noGrp="1"/>
          </p:cNvSpPr>
          <p:nvPr>
            <p:ph type="title"/>
          </p:nvPr>
        </p:nvSpPr>
        <p:spPr>
          <a:xfrm>
            <a:off x="311700" y="682092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sk" dirty="0"/>
              <a:t>Slovensko: súčasnosť</a:t>
            </a:r>
            <a:endParaRPr dirty="0"/>
          </a:p>
        </p:txBody>
      </p:sp>
      <p:sp>
        <p:nvSpPr>
          <p:cNvPr id="205" name="Google Shape;205;p38"/>
          <p:cNvSpPr txBox="1">
            <a:spLocks noGrp="1"/>
          </p:cNvSpPr>
          <p:nvPr>
            <p:ph type="body" idx="1"/>
          </p:nvPr>
        </p:nvSpPr>
        <p:spPr>
          <a:xfrm>
            <a:off x="311700" y="16096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>
              <a:lnSpc>
                <a:spcPct val="120000"/>
              </a:lnSpc>
            </a:pPr>
            <a:r>
              <a:rPr lang="sk-SK" sz="2000" dirty="0"/>
              <a:t>žiadne záväzné legislatívne usmernenia na uplatňovanie rodovo vyváženého jazyka</a:t>
            </a:r>
          </a:p>
          <a:p>
            <a:pPr marL="457200" lvl="0" indent="-34290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 sz="2000" dirty="0"/>
              <a:t>viaceré slovenské inštitúcie (aj štátne médiá, napr. štatút Slovenského rozhlasu, 2008, Urbancová, 2010, s. 559): deklarujú ambíciu používať rodovo citlivý jazyk</a:t>
            </a:r>
          </a:p>
          <a:p>
            <a:pPr marL="457200" lvl="0" indent="-34290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-SK" sz="2000" dirty="0"/>
              <a:t>Rada pre reklamu (2014): doplnenie článku 11, odsek 1 etického kódexu           o požiadavku rodovo vyváženého jazyka</a:t>
            </a:r>
          </a:p>
          <a:p>
            <a:pPr marL="457200" lvl="0" indent="-34290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-SK" sz="2000" dirty="0"/>
              <a:t>iniciatívy v individuálnej, mediálnej, politickej praxi (volebný program PS)</a:t>
            </a:r>
          </a:p>
        </p:txBody>
      </p:sp>
    </p:spTree>
    <p:extLst>
      <p:ext uri="{BB962C8B-B14F-4D97-AF65-F5344CB8AC3E}">
        <p14:creationId xmlns:p14="http://schemas.microsoft.com/office/powerpoint/2010/main" val="2178661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9708"/>
    </mc:Choice>
    <mc:Fallback xmlns="">
      <p:transition spd="slow" advTm="149708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0F337-A28A-495F-818C-6DAEB2DC9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Riešenia (Nemecko)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C1C270A-7497-42E8-A491-33083F169E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od 80. rokov – živý diskusia; </a:t>
            </a:r>
            <a:r>
              <a:rPr lang="sk" dirty="0"/>
              <a:t>implementácia princípov rovnosti v jazyku (nemčina) je      z pohľadu GL úspešná </a:t>
            </a:r>
          </a:p>
          <a:p>
            <a:r>
              <a:rPr lang="sk-SK" b="1" dirty="0"/>
              <a:t>neutralizácia rodu, konkretizácia rodu:</a:t>
            </a:r>
            <a:r>
              <a:rPr lang="sk-SK" dirty="0"/>
              <a:t> </a:t>
            </a:r>
            <a:endParaRPr lang="sk-SK" b="1" dirty="0"/>
          </a:p>
          <a:p>
            <a:r>
              <a:rPr lang="sk-SK" b="1" dirty="0"/>
              <a:t>politické inštitúcie</a:t>
            </a:r>
            <a:r>
              <a:rPr lang="sk-SK" dirty="0"/>
              <a:t>: nemecký Spolkový snem - rozhodnutie nahrádzať GM rodovo neutrálnymi výrazmi alebo výrazmi pre obe pohlavia - prepracovanie úradnej dokumentácie, ústavy, vládna podpora (aj finančná) (M. </a:t>
            </a:r>
            <a:r>
              <a:rPr lang="sk-SK" dirty="0" err="1"/>
              <a:t>Dietrich</a:t>
            </a:r>
            <a:r>
              <a:rPr lang="sk-SK" dirty="0"/>
              <a:t>, 2005, </a:t>
            </a:r>
            <a:r>
              <a:rPr lang="sk-SK" i="1" dirty="0"/>
              <a:t>Rovnocenné zaobchádzanie v súčasnej nemčine, ciele a výsledky</a:t>
            </a:r>
            <a:r>
              <a:rPr lang="sk-SK" dirty="0"/>
              <a:t>)</a:t>
            </a:r>
          </a:p>
          <a:p>
            <a:r>
              <a:rPr lang="sk-SK" b="1" dirty="0"/>
              <a:t>administratíva</a:t>
            </a:r>
            <a:r>
              <a:rPr lang="sk-SK" dirty="0"/>
              <a:t>: správne predpisy - úradná komunikácia s občanmi (v Nemecku sa nariadilo nepoužívať slovo </a:t>
            </a:r>
            <a:r>
              <a:rPr lang="sk-SK" i="1" dirty="0"/>
              <a:t>slečna</a:t>
            </a:r>
            <a:r>
              <a:rPr lang="sk-SK" dirty="0"/>
              <a:t>, ak na tom žena vyslovene netrvá)</a:t>
            </a:r>
          </a:p>
          <a:p>
            <a:r>
              <a:rPr lang="sk-SK" b="1" dirty="0"/>
              <a:t>univerzitné prostredie</a:t>
            </a:r>
            <a:r>
              <a:rPr lang="sk-SK" dirty="0"/>
              <a:t>: na väčšine rakúskych univerzít: </a:t>
            </a:r>
            <a:r>
              <a:rPr lang="sk-SK" b="1" dirty="0"/>
              <a:t>:</a:t>
            </a:r>
            <a:r>
              <a:rPr lang="sk-SK" dirty="0"/>
              <a:t> </a:t>
            </a:r>
            <a:r>
              <a:rPr lang="sk-SK" i="1" dirty="0" err="1"/>
              <a:t>Studierende</a:t>
            </a:r>
            <a:r>
              <a:rPr lang="sk-SK" i="1" dirty="0"/>
              <a:t>, </a:t>
            </a:r>
            <a:r>
              <a:rPr lang="sk-SK" i="1" dirty="0" err="1"/>
              <a:t>Lehrende</a:t>
            </a:r>
            <a:r>
              <a:rPr lang="sk-SK" i="1" dirty="0"/>
              <a:t>; </a:t>
            </a:r>
            <a:r>
              <a:rPr lang="sk-SK" dirty="0"/>
              <a:t>inštitucionálne pomenovania: </a:t>
            </a:r>
            <a:r>
              <a:rPr lang="sk-SK" i="1" dirty="0"/>
              <a:t>sekretariát, administrácia</a:t>
            </a:r>
            <a:r>
              <a:rPr lang="sk-SK" dirty="0"/>
              <a:t>, namiesto </a:t>
            </a:r>
            <a:r>
              <a:rPr lang="sk-SK" i="1" dirty="0"/>
              <a:t>sekretárka</a:t>
            </a:r>
            <a:endParaRPr lang="sk-SK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-SK" dirty="0"/>
              <a:t>prechyľovanie titulov (aj návrhy ich zápisov </a:t>
            </a:r>
            <a:r>
              <a:rPr lang="sk-SK" i="1" dirty="0" err="1"/>
              <a:t>Doktorin</a:t>
            </a:r>
            <a:r>
              <a:rPr lang="sk-SK" i="1" dirty="0"/>
              <a:t> </a:t>
            </a:r>
            <a:r>
              <a:rPr lang="sk-SK" dirty="0"/>
              <a:t>- </a:t>
            </a:r>
            <a:r>
              <a:rPr lang="sk-SK" i="1" dirty="0"/>
              <a:t>Dr. in</a:t>
            </a:r>
            <a:r>
              <a:rPr lang="sk-SK" dirty="0"/>
              <a:t>), </a:t>
            </a:r>
            <a:r>
              <a:rPr lang="sk-SK" dirty="0" err="1"/>
              <a:t>Binnen</a:t>
            </a:r>
            <a:r>
              <a:rPr lang="sk-SK" dirty="0"/>
              <a:t>-I (</a:t>
            </a:r>
            <a:r>
              <a:rPr lang="sk-SK" i="1" dirty="0" err="1"/>
              <a:t>DozentIn</a:t>
            </a:r>
            <a:r>
              <a:rPr lang="sk-SK" i="1" dirty="0"/>
              <a:t>)</a:t>
            </a:r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19078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8641"/>
    </mc:Choice>
    <mc:Fallback xmlns="">
      <p:transition spd="slow" advTm="298641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8"/>
          <p:cNvSpPr txBox="1">
            <a:spLocks noGrp="1"/>
          </p:cNvSpPr>
          <p:nvPr>
            <p:ph type="title"/>
          </p:nvPr>
        </p:nvSpPr>
        <p:spPr>
          <a:xfrm>
            <a:off x="311700" y="699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sk" dirty="0"/>
              <a:t>Výskumy jazykových postojov</a:t>
            </a:r>
            <a:endParaRPr dirty="0"/>
          </a:p>
        </p:txBody>
      </p:sp>
      <p:sp>
        <p:nvSpPr>
          <p:cNvPr id="205" name="Google Shape;205;p38"/>
          <p:cNvSpPr txBox="1">
            <a:spLocks noGrp="1"/>
          </p:cNvSpPr>
          <p:nvPr>
            <p:ph type="body" idx="1"/>
          </p:nvPr>
        </p:nvSpPr>
        <p:spPr>
          <a:xfrm>
            <a:off x="543434" y="1745144"/>
            <a:ext cx="8288866" cy="250512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/>
            <a:r>
              <a:rPr lang="sk-SK" b="1" dirty="0"/>
              <a:t>jazyková intervencia</a:t>
            </a:r>
            <a:r>
              <a:rPr lang="sk-SK" dirty="0"/>
              <a:t>: </a:t>
            </a:r>
          </a:p>
          <a:p>
            <a:pPr marL="285750" indent="-285750">
              <a:buFontTx/>
              <a:buChar char="-"/>
            </a:pPr>
            <a:r>
              <a:rPr lang="sk-SK" dirty="0"/>
              <a:t>nemá byť vnímaná ako </a:t>
            </a:r>
            <a:r>
              <a:rPr lang="sk-SK" dirty="0" err="1"/>
              <a:t>koertívna</a:t>
            </a:r>
            <a:r>
              <a:rPr lang="sk-SK" dirty="0"/>
              <a:t> (</a:t>
            </a:r>
            <a:r>
              <a:rPr lang="sk-SK" dirty="0" err="1"/>
              <a:t>vynucovacia</a:t>
            </a:r>
            <a:r>
              <a:rPr lang="sk-SK" dirty="0"/>
              <a:t>), ako tlak zvonku </a:t>
            </a:r>
          </a:p>
          <a:p>
            <a:pPr marL="285750" indent="-285750">
              <a:buFontTx/>
              <a:buChar char="-"/>
            </a:pPr>
            <a:r>
              <a:rPr lang="sk-SK" dirty="0"/>
              <a:t>musí byť naplnením potreby aspoň časti jazykového spoločenstva</a:t>
            </a:r>
            <a:endParaRPr lang="sk-SK" b="1" dirty="0"/>
          </a:p>
          <a:p>
            <a:pPr marL="285750" indent="-285750"/>
            <a:r>
              <a:rPr lang="sk-SK" b="1" dirty="0"/>
              <a:t>pred prípadnou jazykovou intervenciou a implementáciou politík: výskum postojov</a:t>
            </a:r>
          </a:p>
          <a:p>
            <a:pPr marL="285750" indent="-285750"/>
            <a:r>
              <a:rPr lang="sk-SK" dirty="0" err="1"/>
              <a:t>Blaubergs</a:t>
            </a:r>
            <a:r>
              <a:rPr lang="sk-SK" dirty="0"/>
              <a:t> (1980), </a:t>
            </a:r>
            <a:r>
              <a:rPr lang="sk-SK" dirty="0" err="1"/>
              <a:t>Parks</a:t>
            </a:r>
            <a:r>
              <a:rPr lang="sk-SK" dirty="0"/>
              <a:t> – </a:t>
            </a:r>
            <a:r>
              <a:rPr lang="sk-SK" dirty="0" err="1"/>
              <a:t>Roberton</a:t>
            </a:r>
            <a:r>
              <a:rPr lang="sk-SK" dirty="0"/>
              <a:t> (1998), </a:t>
            </a:r>
            <a:r>
              <a:rPr lang="sk-SK" dirty="0" err="1"/>
              <a:t>Vergoossen</a:t>
            </a:r>
            <a:r>
              <a:rPr lang="sk-SK" dirty="0"/>
              <a:t> et al. (2020), </a:t>
            </a:r>
            <a:r>
              <a:rPr lang="sk-SK" dirty="0" err="1"/>
              <a:t>Dąbrowska</a:t>
            </a:r>
            <a:r>
              <a:rPr lang="sk-SK" dirty="0"/>
              <a:t> (2008)</a:t>
            </a:r>
          </a:p>
          <a:p>
            <a:pPr marL="285750" indent="-285750"/>
            <a:r>
              <a:rPr lang="sk-SK" b="1" dirty="0"/>
              <a:t>jazykový manažment</a:t>
            </a:r>
            <a:r>
              <a:rPr lang="sk-SK" dirty="0"/>
              <a:t>: vysvetľovanie fungovania jazykového prostriedku</a:t>
            </a:r>
          </a:p>
          <a:p>
            <a:pPr marL="0" indent="0">
              <a:buSzPts val="2000"/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520818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FCA0B2-660F-4134-B733-FD532D636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550" y="736599"/>
            <a:ext cx="7200897" cy="977900"/>
          </a:xfrm>
        </p:spPr>
        <p:txBody>
          <a:bodyPr>
            <a:noAutofit/>
          </a:bodyPr>
          <a:lstStyle/>
          <a:p>
            <a:r>
              <a:rPr lang="sk-SK" sz="1800" dirty="0"/>
              <a:t>Ako sú generické maskulína interpretované jazykovými používateľmi? </a:t>
            </a:r>
            <a:br>
              <a:rPr lang="sk-SK" sz="1800" dirty="0"/>
            </a:br>
            <a:r>
              <a:rPr lang="sk-SK" sz="1800" dirty="0"/>
              <a:t>Ako používatelia vnímajú prípadnú implementáciu princípov rodovo vyváženého jazyka?</a:t>
            </a:r>
            <a:br>
              <a:rPr lang="sk-SK" sz="1800" dirty="0"/>
            </a:br>
            <a:endParaRPr lang="sk-SK" sz="18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D3E822E-1849-4613-8A32-E97F025DA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/>
            <a:r>
              <a:rPr lang="sk-SK" dirty="0"/>
              <a:t>Slovensko: malé vzorky respondentov</a:t>
            </a:r>
          </a:p>
          <a:p>
            <a:pPr marL="285750" indent="-285750">
              <a:buSzPts val="2000"/>
            </a:pPr>
            <a:r>
              <a:rPr lang="sk-SK" dirty="0"/>
              <a:t>október 2019, distribúcia: sociálne siete (Facebook)</a:t>
            </a:r>
          </a:p>
          <a:p>
            <a:pPr marL="285750" indent="-285750">
              <a:buSzPts val="2000"/>
            </a:pPr>
            <a:r>
              <a:rPr lang="sk-SK" dirty="0"/>
              <a:t>517 respondentov/respondentiek</a:t>
            </a:r>
          </a:p>
          <a:p>
            <a:pPr marL="285750" indent="-285750">
              <a:buSzPts val="2000"/>
            </a:pPr>
            <a:r>
              <a:rPr lang="sk-SK" dirty="0"/>
              <a:t>voľba jazykovej formy v textoch z oblasti 1. marketingová komunikácia, 2. úradná komunikácia a komunikácia s verejnosťou, 3. rečnícky prejav, 4. politická sféra + vyjadrenie jazykového postoja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178751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6784E1-5995-4189-A303-618994276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486" y="2015066"/>
            <a:ext cx="7200897" cy="977900"/>
          </a:xfrm>
        </p:spPr>
        <p:txBody>
          <a:bodyPr/>
          <a:lstStyle/>
          <a:p>
            <a:r>
              <a:rPr lang="sk-SK" dirty="0"/>
              <a:t>Ďakujeme za pozornosť.</a:t>
            </a:r>
          </a:p>
        </p:txBody>
      </p:sp>
    </p:spTree>
    <p:extLst>
      <p:ext uri="{BB962C8B-B14F-4D97-AF65-F5344CB8AC3E}">
        <p14:creationId xmlns:p14="http://schemas.microsoft.com/office/powerpoint/2010/main" val="596194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16AFF3-C84E-4212-8C4B-4A4F60661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Teoretické východiská </a:t>
            </a:r>
            <a:r>
              <a:rPr lang="sk-SK" dirty="0" err="1"/>
              <a:t>genderovej</a:t>
            </a:r>
            <a:r>
              <a:rPr lang="sk-SK" dirty="0"/>
              <a:t> lingvistiky a rodovo vyváženého</a:t>
            </a:r>
            <a:r>
              <a:rPr lang="sk-SK"/>
              <a:t>/citlivého </a:t>
            </a:r>
            <a:r>
              <a:rPr lang="sk-SK" dirty="0"/>
              <a:t>jazyka</a:t>
            </a:r>
          </a:p>
        </p:txBody>
      </p:sp>
    </p:spTree>
    <p:extLst>
      <p:ext uri="{BB962C8B-B14F-4D97-AF65-F5344CB8AC3E}">
        <p14:creationId xmlns:p14="http://schemas.microsoft.com/office/powerpoint/2010/main" val="1057172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167767" y="690557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sk" dirty="0"/>
              <a:t>Teoretické východiská</a:t>
            </a:r>
            <a:endParaRPr dirty="0"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618142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sk" sz="2000" dirty="0"/>
              <a:t>Jazyk ako sociálne konanie</a:t>
            </a:r>
          </a:p>
          <a:p>
            <a:pPr>
              <a:lnSpc>
                <a:spcPct val="115000"/>
              </a:lnSpc>
            </a:pPr>
            <a:r>
              <a:rPr lang="sk" sz="2000" dirty="0"/>
              <a:t>jazyk ↔ stereotypy a vzorce myslenia</a:t>
            </a:r>
            <a:endParaRPr sz="2000" b="1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 sz="2000" dirty="0"/>
              <a:t>jazykový systém i jazyková prax = re/produkcia rodovej ne/rovnosti v spoločnosti</a:t>
            </a:r>
            <a:endParaRPr sz="20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 sz="2000" dirty="0"/>
              <a:t>Výskumy GL:</a:t>
            </a:r>
          </a:p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sk" sz="2000" dirty="0"/>
              <a:t>- spoločenské znevýhodňovanie žien cez jazyk (zneviditeľňovanie)</a:t>
            </a:r>
          </a:p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sk-SK" sz="2000" dirty="0"/>
              <a:t>- o</a:t>
            </a:r>
            <a:r>
              <a:rPr lang="sk" sz="2000" dirty="0"/>
              <a:t>braz mužstva a ženstva v diskurzoch (reklama, médiá, inzercia...)</a:t>
            </a:r>
          </a:p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sk" sz="2000" dirty="0"/>
              <a:t>- asymetrie</a:t>
            </a:r>
            <a:r>
              <a:rPr lang="sk" sz="2000" b="1" dirty="0"/>
              <a:t> </a:t>
            </a:r>
            <a:r>
              <a:rPr lang="sk" sz="2000" dirty="0"/>
              <a:t>medzi mužským a ženským pohlavím v jazykoch sveta    </a:t>
            </a:r>
          </a:p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sk" sz="2000" dirty="0"/>
              <a:t>       (v lexike, slovotvorbe, sémantike, frazeológii, gramatike…)</a:t>
            </a:r>
            <a:endParaRPr sz="20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9105"/>
    </mc:Choice>
    <mc:Fallback xmlns="">
      <p:transition spd="slow" advTm="149105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50"/>
          <p:cNvSpPr txBox="1">
            <a:spLocks noGrp="1"/>
          </p:cNvSpPr>
          <p:nvPr>
            <p:ph type="title"/>
          </p:nvPr>
        </p:nvSpPr>
        <p:spPr>
          <a:xfrm>
            <a:off x="513616" y="4756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sk" dirty="0"/>
              <a:t>Jazykové postoje</a:t>
            </a:r>
            <a:endParaRPr dirty="0"/>
          </a:p>
        </p:txBody>
      </p:sp>
      <p:sp>
        <p:nvSpPr>
          <p:cNvPr id="277" name="Google Shape;277;p50"/>
          <p:cNvSpPr txBox="1">
            <a:spLocks noGrp="1"/>
          </p:cNvSpPr>
          <p:nvPr>
            <p:ph type="body" idx="1"/>
          </p:nvPr>
        </p:nvSpPr>
        <p:spPr>
          <a:xfrm>
            <a:off x="311700" y="1251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indent="-336550">
              <a:lnSpc>
                <a:spcPct val="125000"/>
              </a:lnSpc>
              <a:buSzPts val="1700"/>
            </a:pPr>
            <a:r>
              <a:rPr lang="sk-SK" sz="1700" dirty="0"/>
              <a:t>ústretovosť voči odstraňovaniu </a:t>
            </a:r>
            <a:r>
              <a:rPr lang="sk-SK" sz="1700" dirty="0" err="1"/>
              <a:t>sexizmov</a:t>
            </a:r>
            <a:r>
              <a:rPr lang="sk-SK" sz="1700" dirty="0"/>
              <a:t> v jazyku na úrovni </a:t>
            </a:r>
            <a:r>
              <a:rPr lang="sk-SK" sz="1700" b="1" dirty="0"/>
              <a:t>lexiky</a:t>
            </a:r>
            <a:r>
              <a:rPr lang="sk-SK" sz="1700" dirty="0"/>
              <a:t> (</a:t>
            </a:r>
            <a:r>
              <a:rPr lang="sk-SK" sz="1700" i="1" dirty="0"/>
              <a:t>krajšie pohlavie, materská dovolenka</a:t>
            </a:r>
            <a:r>
              <a:rPr lang="sk-SK" sz="1700" dirty="0"/>
              <a:t>…), konzervatívnejší prístup k rodovo vyváženému jazyku na úrovni </a:t>
            </a:r>
            <a:r>
              <a:rPr lang="sk-SK" sz="1700" b="1" dirty="0"/>
              <a:t>gramatiky</a:t>
            </a:r>
            <a:r>
              <a:rPr lang="sk-SK" sz="1700" dirty="0"/>
              <a:t> (vyššia úroveň abstrakcie významu) (</a:t>
            </a:r>
            <a:r>
              <a:rPr lang="sk-SK" sz="1700" dirty="0" err="1"/>
              <a:t>Urbancová</a:t>
            </a:r>
            <a:r>
              <a:rPr lang="sk-SK" sz="1700" dirty="0"/>
              <a:t>, 2010, s. 566), </a:t>
            </a:r>
            <a:r>
              <a:rPr lang="sk-SK" sz="1700"/>
              <a:t>vnímanie </a:t>
            </a:r>
            <a:r>
              <a:rPr lang="sk-SK" sz="1700" b="1"/>
              <a:t>metafor</a:t>
            </a:r>
            <a:endParaRPr lang="sk-SK" sz="1700" dirty="0"/>
          </a:p>
          <a:p>
            <a:pPr marL="457200" lvl="0" indent="-3365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sk" sz="1700" b="1" dirty="0"/>
              <a:t>silné emocionálne reakcie</a:t>
            </a:r>
            <a:r>
              <a:rPr lang="sk" sz="1700" dirty="0"/>
              <a:t> (Parks – Roberton, 2000, s. 416)</a:t>
            </a:r>
            <a:endParaRPr sz="1700" dirty="0"/>
          </a:p>
          <a:p>
            <a:pPr marL="457200" lvl="0" indent="-3365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sk" sz="1700" dirty="0"/>
              <a:t>najviac odporu: návrhy spojené so zmenou </a:t>
            </a:r>
            <a:r>
              <a:rPr lang="sk" sz="1700" b="1" dirty="0"/>
              <a:t>generického maskulína</a:t>
            </a:r>
            <a:r>
              <a:rPr lang="sk" sz="1700" i="1" dirty="0"/>
              <a:t> </a:t>
            </a:r>
            <a:r>
              <a:rPr lang="sk" sz="1700" dirty="0"/>
              <a:t>(porov. Parks – Roberton, 1998)</a:t>
            </a:r>
            <a:endParaRPr sz="1700" dirty="0"/>
          </a:p>
          <a:p>
            <a:pPr marL="457200" lvl="0" indent="-3365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sk" sz="1700" i="1" dirty="0"/>
              <a:t> </a:t>
            </a:r>
            <a:r>
              <a:rPr lang="sk" sz="1700" dirty="0"/>
              <a:t>takéto označovanie osôb: nie je hodnotené ako sexistické (v porovnaní s jazykom obsahujúcim otvorene stereotypné a hodnotiace komentáre o ženách, napríklad, že ženy namiesto práce radšej klebetia” (Ostertágová, 2014, s. 55))</a:t>
            </a:r>
            <a:endParaRPr sz="17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73388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586"/>
    </mc:Choice>
    <mc:Fallback xmlns="">
      <p:transition spd="slow" advTm="93586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50"/>
          <p:cNvSpPr txBox="1">
            <a:spLocks noGrp="1"/>
          </p:cNvSpPr>
          <p:nvPr>
            <p:ph type="title"/>
          </p:nvPr>
        </p:nvSpPr>
        <p:spPr>
          <a:xfrm>
            <a:off x="234216" y="433292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sk" dirty="0"/>
              <a:t>Prístupy ku GM</a:t>
            </a:r>
            <a:endParaRPr dirty="0"/>
          </a:p>
        </p:txBody>
      </p:sp>
      <p:sp>
        <p:nvSpPr>
          <p:cNvPr id="277" name="Google Shape;277;p50"/>
          <p:cNvSpPr txBox="1">
            <a:spLocks noGrp="1"/>
          </p:cNvSpPr>
          <p:nvPr>
            <p:ph type="body" idx="1"/>
          </p:nvPr>
        </p:nvSpPr>
        <p:spPr>
          <a:xfrm>
            <a:off x="748016" y="1406475"/>
            <a:ext cx="7493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14313" indent="-214313">
              <a:lnSpc>
                <a:spcPct val="90000"/>
              </a:lnSpc>
              <a:spcBef>
                <a:spcPct val="20000"/>
              </a:spcBef>
              <a:spcAft>
                <a:spcPts val="450"/>
              </a:spcAft>
              <a:buSzPct val="115000"/>
              <a:buFont typeface="Arial" panose="020B0604020202020204" pitchFamily="34" charset="0"/>
              <a:buChar char="•"/>
            </a:pPr>
            <a:r>
              <a:rPr lang="sk-SK" b="1" dirty="0"/>
              <a:t>arbitrárne prístupy</a:t>
            </a:r>
            <a:r>
              <a:rPr lang="sk-SK" dirty="0"/>
              <a:t>: asociácie medzi gramatickým rodom a pohlavím neexistujú, gramatický rod je len formálna črta, </a:t>
            </a:r>
            <a:r>
              <a:rPr lang="sk-SK" dirty="0" err="1"/>
              <a:t>gramatickorodová</a:t>
            </a:r>
            <a:r>
              <a:rPr lang="sk-SK" dirty="0"/>
              <a:t> charakteristika podstatných mien je arbitrárna = maskulínum ako gramatická forma nemá nič do činenia s „</a:t>
            </a:r>
            <a:r>
              <a:rPr lang="sk-SK" dirty="0" err="1"/>
              <a:t>maskulinitou</a:t>
            </a:r>
            <a:r>
              <a:rPr lang="sk-SK" dirty="0"/>
              <a:t>“, </a:t>
            </a:r>
            <a:r>
              <a:rPr lang="sk-SK" b="1" dirty="0"/>
              <a:t>ide o sémanticky neutrálny prostriedok generickej referencie</a:t>
            </a:r>
          </a:p>
          <a:p>
            <a:pPr marL="214313" indent="-214313">
              <a:lnSpc>
                <a:spcPct val="90000"/>
              </a:lnSpc>
              <a:spcBef>
                <a:spcPct val="20000"/>
              </a:spcBef>
              <a:spcAft>
                <a:spcPts val="450"/>
              </a:spcAft>
              <a:buSzPct val="115000"/>
              <a:buFont typeface="Arial" panose="020B0604020202020204" pitchFamily="34" charset="0"/>
              <a:buChar char="•"/>
            </a:pPr>
            <a:r>
              <a:rPr lang="sk-SK" b="1" dirty="0"/>
              <a:t>tzv. </a:t>
            </a:r>
            <a:r>
              <a:rPr lang="sk-SK" b="1" dirty="0" err="1"/>
              <a:t>gender</a:t>
            </a:r>
            <a:r>
              <a:rPr lang="sk-SK" b="1" dirty="0"/>
              <a:t> </a:t>
            </a:r>
            <a:r>
              <a:rPr lang="sk-SK" b="1" dirty="0" err="1"/>
              <a:t>open</a:t>
            </a:r>
            <a:r>
              <a:rPr lang="sk-SK" b="1" dirty="0"/>
              <a:t> </a:t>
            </a:r>
            <a:r>
              <a:rPr lang="sk-SK" dirty="0"/>
              <a:t>a </a:t>
            </a:r>
            <a:r>
              <a:rPr lang="sk-SK" b="1" dirty="0" err="1"/>
              <a:t>gender</a:t>
            </a:r>
            <a:r>
              <a:rPr lang="sk-SK" b="1" dirty="0"/>
              <a:t> </a:t>
            </a:r>
            <a:r>
              <a:rPr lang="sk-SK" b="1" dirty="0" err="1"/>
              <a:t>spread</a:t>
            </a:r>
            <a:endParaRPr lang="sk-SK" b="1" dirty="0"/>
          </a:p>
          <a:p>
            <a:pPr marL="214313" indent="-214313">
              <a:lnSpc>
                <a:spcPct val="90000"/>
              </a:lnSpc>
              <a:spcBef>
                <a:spcPct val="20000"/>
              </a:spcBef>
              <a:spcAft>
                <a:spcPts val="450"/>
              </a:spcAft>
              <a:buSzPct val="115000"/>
              <a:buFont typeface="Arial" panose="020B0604020202020204" pitchFamily="34" charset="0"/>
              <a:buChar char="•"/>
            </a:pPr>
            <a:r>
              <a:rPr lang="sk-SK" b="1" dirty="0" err="1"/>
              <a:t>gender-biased</a:t>
            </a:r>
            <a:r>
              <a:rPr lang="sk-SK" b="1" dirty="0"/>
              <a:t>: sémantické prístupy</a:t>
            </a:r>
            <a:r>
              <a:rPr lang="sk-SK" dirty="0"/>
              <a:t>: prepojenie medzi gramatickým rodom a pohlavím = maskulínum ako gramatická forma </a:t>
            </a:r>
            <a:r>
              <a:rPr lang="sk-SK" b="1" dirty="0"/>
              <a:t>nemôže byť sémanticky neutrálna</a:t>
            </a:r>
          </a:p>
          <a:p>
            <a:pPr marL="214313" indent="-214313">
              <a:lnSpc>
                <a:spcPct val="90000"/>
              </a:lnSpc>
              <a:spcBef>
                <a:spcPct val="20000"/>
              </a:spcBef>
              <a:spcAft>
                <a:spcPts val="450"/>
              </a:spcAft>
              <a:buSzPct val="115000"/>
              <a:buFont typeface="Arial" panose="020B0604020202020204" pitchFamily="34" charset="0"/>
              <a:buChar char="•"/>
            </a:pPr>
            <a:r>
              <a:rPr lang="sk-SK" i="1" dirty="0"/>
              <a:t>Vzťahuje sa reprezentácia genericky maskulínnych názvov osôb na pohlavie alebo nie?</a:t>
            </a:r>
          </a:p>
          <a:p>
            <a:pPr marL="214313" indent="-214313">
              <a:lnSpc>
                <a:spcPct val="90000"/>
              </a:lnSpc>
              <a:spcBef>
                <a:spcPct val="20000"/>
              </a:spcBef>
              <a:spcAft>
                <a:spcPts val="450"/>
              </a:spcAft>
              <a:buSzPct val="115000"/>
              <a:buFont typeface="Arial" panose="020B0604020202020204" pitchFamily="34" charset="0"/>
              <a:buChar char="•"/>
            </a:pPr>
            <a:endParaRPr lang="sk-SK" dirty="0"/>
          </a:p>
          <a:p>
            <a:pPr marL="257175" indent="-257175">
              <a:buFont typeface="Arial" panose="020B0604020202020204" pitchFamily="34" charset="0"/>
              <a:buChar char="•"/>
            </a:pPr>
            <a:endParaRPr lang="sk-SK" sz="1800" dirty="0"/>
          </a:p>
          <a:p>
            <a:pPr marL="257175" indent="-257175">
              <a:buFont typeface="Arial" panose="020B0604020202020204" pitchFamily="34" charset="0"/>
              <a:buChar char="•"/>
            </a:pPr>
            <a:endParaRPr lang="sk-SK" sz="18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36868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880"/>
    </mc:Choice>
    <mc:Fallback xmlns="">
      <p:transition spd="slow" advTm="2388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9"/>
          <p:cNvSpPr txBox="1">
            <a:spLocks noGrp="1"/>
          </p:cNvSpPr>
          <p:nvPr>
            <p:ph type="title"/>
          </p:nvPr>
        </p:nvSpPr>
        <p:spPr>
          <a:xfrm>
            <a:off x="769683" y="741358"/>
            <a:ext cx="7604633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sk" dirty="0"/>
              <a:t>Psycho- a sociolingvistické výskumy</a:t>
            </a:r>
            <a:endParaRPr dirty="0"/>
          </a:p>
        </p:txBody>
      </p:sp>
      <p:sp>
        <p:nvSpPr>
          <p:cNvPr id="151" name="Google Shape;151;p29"/>
          <p:cNvSpPr txBox="1">
            <a:spLocks noGrp="1"/>
          </p:cNvSpPr>
          <p:nvPr>
            <p:ph type="body" idx="1"/>
          </p:nvPr>
        </p:nvSpPr>
        <p:spPr>
          <a:xfrm>
            <a:off x="438700" y="1406476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 b="1" dirty="0"/>
              <a:t>didaktické prostredie</a:t>
            </a:r>
            <a:r>
              <a:rPr lang="sk" dirty="0"/>
              <a:t>: </a:t>
            </a:r>
            <a:r>
              <a:rPr lang="sk" i="1" dirty="0"/>
              <a:t>Nakresli človeka doby kamennej. </a:t>
            </a:r>
            <a:r>
              <a:rPr lang="sk" dirty="0"/>
              <a:t>(prevažná väčšina detí kreslila muža)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 b="1" dirty="0"/>
              <a:t>mediálny diskurz</a:t>
            </a:r>
            <a:r>
              <a:rPr lang="sk" dirty="0"/>
              <a:t>: </a:t>
            </a:r>
            <a:r>
              <a:rPr lang="sk" i="1" dirty="0"/>
              <a:t>Koľko žien bolo obeťou požiaru? </a:t>
            </a:r>
            <a:r>
              <a:rPr lang="sk" dirty="0"/>
              <a:t>(text s generickým M: odhadoval sa nižší počet ženských obetí, text s formami oboch gramatických rodov: odhadoval sa vyšší počet ženských obetí)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-SK" b="1" dirty="0"/>
              <a:t>i</a:t>
            </a:r>
            <a:r>
              <a:rPr lang="sk" b="1" dirty="0"/>
              <a:t>nzercia</a:t>
            </a:r>
            <a:r>
              <a:rPr lang="sk" dirty="0"/>
              <a:t>: ženy sa cítili menej oslovené inzerátmi na pracovné miesto, ak boli formulované výlučne prostredníctvom maskulínnych foriem</a:t>
            </a:r>
          </a:p>
          <a:p>
            <a:r>
              <a:rPr lang="sk-SK" b="1" dirty="0"/>
              <a:t>rôzne typy testov</a:t>
            </a:r>
            <a:r>
              <a:rPr lang="sk-SK" dirty="0"/>
              <a:t>: doplnenie viet (Klein, 1988; </a:t>
            </a:r>
            <a:r>
              <a:rPr lang="sk-SK" dirty="0" err="1"/>
              <a:t>Scheele</a:t>
            </a:r>
            <a:r>
              <a:rPr lang="sk-SK" dirty="0"/>
              <a:t> – Gauer,1993), anaforická identifikácia (</a:t>
            </a:r>
            <a:r>
              <a:rPr lang="pt-BR" dirty="0"/>
              <a:t>Irmen </a:t>
            </a:r>
            <a:r>
              <a:rPr lang="sk-SK" dirty="0"/>
              <a:t>– </a:t>
            </a:r>
            <a:r>
              <a:rPr lang="pt-BR" dirty="0"/>
              <a:t>Roßberg</a:t>
            </a:r>
            <a:r>
              <a:rPr lang="sk-SK" dirty="0"/>
              <a:t>,</a:t>
            </a:r>
            <a:r>
              <a:rPr lang="pt-BR" dirty="0"/>
              <a:t> 2004</a:t>
            </a:r>
            <a:r>
              <a:rPr lang="sk-SK" dirty="0"/>
              <a:t>), asociačné testy (</a:t>
            </a:r>
            <a:r>
              <a:rPr lang="sk-SK" dirty="0" err="1"/>
              <a:t>Stahlberg</a:t>
            </a:r>
            <a:r>
              <a:rPr lang="sk-SK" dirty="0"/>
              <a:t> – </a:t>
            </a:r>
            <a:r>
              <a:rPr lang="sk-SK" dirty="0" err="1"/>
              <a:t>Sczesny</a:t>
            </a:r>
            <a:r>
              <a:rPr lang="sk-SK" dirty="0"/>
              <a:t>, 2001; Kolek, 2016), reakčný čas potrebný na priradenie ku kategóriám (</a:t>
            </a:r>
            <a:r>
              <a:rPr lang="sk-SK" dirty="0" err="1"/>
              <a:t>Irmen</a:t>
            </a:r>
            <a:r>
              <a:rPr lang="sk-SK" dirty="0"/>
              <a:t> – </a:t>
            </a:r>
            <a:r>
              <a:rPr lang="sk-SK" dirty="0" err="1"/>
              <a:t>Köhncke</a:t>
            </a:r>
            <a:r>
              <a:rPr lang="sk-SK" dirty="0"/>
              <a:t>, 1996) </a:t>
            </a:r>
          </a:p>
          <a:p>
            <a:pPr marL="114300" indent="0">
              <a:buNone/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B660E4-EF4F-4637-83E6-ADB8381F0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Závery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393C5CE-1319-47EB-B30D-DCFC4FB61E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sk-SK" dirty="0"/>
              <a:t>generické maskulínne názvy: </a:t>
            </a:r>
            <a:r>
              <a:rPr lang="sk-SK" b="1" dirty="0"/>
              <a:t>sú skôr referenčne mužské, než pohlavne neutrálne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sk-SK" b="1" dirty="0"/>
              <a:t>generické maskulínum aktivovalo najmenšiu, resp. najpomalšiu kognitívnu inklúziu „ženy“ </a:t>
            </a:r>
            <a:r>
              <a:rPr lang="sk-SK" dirty="0"/>
              <a:t>(</a:t>
            </a:r>
            <a:r>
              <a:rPr lang="sk-SK" dirty="0" err="1"/>
              <a:t>Szcesny</a:t>
            </a:r>
            <a:r>
              <a:rPr lang="sk-SK" dirty="0"/>
              <a:t> – </a:t>
            </a:r>
            <a:r>
              <a:rPr lang="sk-SK" dirty="0" err="1"/>
              <a:t>Stahlberg</a:t>
            </a:r>
            <a:r>
              <a:rPr lang="sk-SK" dirty="0"/>
              <a:t>, 2005)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91911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B9AFFA5-6839-4BE8-8163-2B6B61A37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700" y="533400"/>
            <a:ext cx="8520600" cy="4035475"/>
          </a:xfrm>
        </p:spPr>
        <p:txBody>
          <a:bodyPr>
            <a:normAutofit fontScale="92500" lnSpcReduction="10000"/>
          </a:bodyPr>
          <a:lstStyle/>
          <a:p>
            <a:endParaRPr lang="sk-SK" i="1" dirty="0"/>
          </a:p>
          <a:p>
            <a:endParaRPr lang="sk-SK" i="1" dirty="0"/>
          </a:p>
          <a:p>
            <a:pPr marL="93663" indent="0">
              <a:buNone/>
            </a:pPr>
            <a:r>
              <a:rPr lang="sk-SK" b="1" dirty="0"/>
              <a:t>Aké sú kognitívne dôsledky používania generického maskulína pri substantíve </a:t>
            </a:r>
            <a:r>
              <a:rPr lang="sk-SK" b="1" i="1" dirty="0"/>
              <a:t>migrant</a:t>
            </a:r>
            <a:r>
              <a:rPr lang="sk-SK" b="1" dirty="0"/>
              <a:t>?</a:t>
            </a:r>
          </a:p>
          <a:p>
            <a:endParaRPr lang="sk-SK" i="1" dirty="0"/>
          </a:p>
          <a:p>
            <a:r>
              <a:rPr lang="sk-SK" sz="1900" dirty="0"/>
              <a:t>rôzne typy štúdií prebiehajúce už od 70-tych rokov 20. storočia: </a:t>
            </a:r>
            <a:r>
              <a:rPr lang="en-US" sz="1900" dirty="0"/>
              <a:t>G</a:t>
            </a:r>
            <a:r>
              <a:rPr lang="sk-SK" sz="1900" dirty="0"/>
              <a:t>.</a:t>
            </a:r>
            <a:r>
              <a:rPr lang="en-US" sz="1900" dirty="0"/>
              <a:t> Tuchman</a:t>
            </a:r>
            <a:r>
              <a:rPr lang="sk-SK" sz="1900" dirty="0"/>
              <a:t> – </a:t>
            </a:r>
            <a:r>
              <a:rPr lang="en-US" sz="1900" dirty="0"/>
              <a:t>A</a:t>
            </a:r>
            <a:r>
              <a:rPr lang="sk-SK" sz="1900" dirty="0"/>
              <a:t>.</a:t>
            </a:r>
            <a:r>
              <a:rPr lang="en-US" sz="1900" dirty="0"/>
              <a:t> Kaplan Daniels</a:t>
            </a:r>
            <a:r>
              <a:rPr lang="sk-SK" sz="1900" dirty="0"/>
              <a:t> –</a:t>
            </a:r>
            <a:r>
              <a:rPr lang="en-US" sz="1900" dirty="0"/>
              <a:t> J</a:t>
            </a:r>
            <a:r>
              <a:rPr lang="sk-SK" sz="1900" dirty="0"/>
              <a:t>.</a:t>
            </a:r>
            <a:r>
              <a:rPr lang="en-US" sz="1900" dirty="0"/>
              <a:t> Walker </a:t>
            </a:r>
            <a:r>
              <a:rPr lang="en-US" sz="1900" dirty="0" err="1"/>
              <a:t>Benét</a:t>
            </a:r>
            <a:r>
              <a:rPr lang="en-US" sz="1900" dirty="0"/>
              <a:t> </a:t>
            </a:r>
            <a:r>
              <a:rPr lang="sk-SK" sz="1900" dirty="0"/>
              <a:t>(</a:t>
            </a:r>
            <a:r>
              <a:rPr lang="en-US" sz="1900" dirty="0"/>
              <a:t>1978</a:t>
            </a:r>
            <a:r>
              <a:rPr lang="sk-SK" sz="1900" dirty="0"/>
              <a:t>):</a:t>
            </a:r>
            <a:r>
              <a:rPr lang="en-US" sz="1900" dirty="0"/>
              <a:t> </a:t>
            </a:r>
            <a:r>
              <a:rPr lang="sk-SK" sz="1900" dirty="0"/>
              <a:t>symbolická </a:t>
            </a:r>
            <a:r>
              <a:rPr lang="sk-SK" sz="1900" dirty="0" err="1"/>
              <a:t>anihilácia</a:t>
            </a:r>
            <a:r>
              <a:rPr lang="sk-SK" sz="1900" dirty="0"/>
              <a:t> (vyhladenie) migrantiek</a:t>
            </a:r>
          </a:p>
          <a:p>
            <a:r>
              <a:rPr lang="sk-SK" sz="1900" dirty="0"/>
              <a:t>F. </a:t>
            </a:r>
            <a:r>
              <a:rPr lang="sk-SK" sz="1900" dirty="0" err="1"/>
              <a:t>Lindt</a:t>
            </a:r>
            <a:r>
              <a:rPr lang="sk-SK" sz="1900" dirty="0"/>
              <a:t> – Ch. </a:t>
            </a:r>
            <a:r>
              <a:rPr lang="sk-SK" sz="1900" dirty="0" err="1"/>
              <a:t>Meltzer</a:t>
            </a:r>
            <a:r>
              <a:rPr lang="sk-SK" sz="1900" dirty="0"/>
              <a:t> (2019) – nemecké médiá a mediálna reprezentácia migrantiek z hľadiska </a:t>
            </a:r>
            <a:r>
              <a:rPr lang="sk-SK" sz="1900" dirty="0" err="1"/>
              <a:t>salientnosti</a:t>
            </a:r>
            <a:r>
              <a:rPr lang="sk-SK" sz="1900" dirty="0"/>
              <a:t>, A. </a:t>
            </a:r>
            <a:r>
              <a:rPr lang="sk-SK" sz="1900" dirty="0" err="1"/>
              <a:t>Giorgi</a:t>
            </a:r>
            <a:r>
              <a:rPr lang="sk-SK" sz="1900" dirty="0"/>
              <a:t> (2012) – talianske médiá, </a:t>
            </a:r>
            <a:r>
              <a:rPr lang="es-ES" sz="1900" dirty="0"/>
              <a:t>P</a:t>
            </a:r>
            <a:r>
              <a:rPr lang="sk-SK" sz="1900" dirty="0"/>
              <a:t>.</a:t>
            </a:r>
            <a:r>
              <a:rPr lang="es-ES" sz="1900" dirty="0"/>
              <a:t> Ehrkamp </a:t>
            </a:r>
            <a:r>
              <a:rPr lang="sk-SK" sz="1900" dirty="0"/>
              <a:t>(</a:t>
            </a:r>
            <a:r>
              <a:rPr lang="es-ES" sz="1900" dirty="0"/>
              <a:t>2010</a:t>
            </a:r>
            <a:r>
              <a:rPr lang="sk-SK" sz="1900" dirty="0"/>
              <a:t>)</a:t>
            </a:r>
            <a:r>
              <a:rPr lang="es-ES" sz="1900" dirty="0"/>
              <a:t>; E</a:t>
            </a:r>
            <a:r>
              <a:rPr lang="sk-SK" sz="1900" dirty="0"/>
              <a:t>.</a:t>
            </a:r>
            <a:r>
              <a:rPr lang="es-ES" sz="1900" dirty="0"/>
              <a:t> Özcan </a:t>
            </a:r>
            <a:r>
              <a:rPr lang="sk-SK" sz="1900" dirty="0"/>
              <a:t>(</a:t>
            </a:r>
            <a:r>
              <a:rPr lang="es-ES" sz="1900" dirty="0"/>
              <a:t>2013)</a:t>
            </a:r>
            <a:r>
              <a:rPr lang="sk-SK" sz="1900" dirty="0"/>
              <a:t>: moslimské migrantky</a:t>
            </a:r>
          </a:p>
          <a:p>
            <a:r>
              <a:rPr lang="sk-SK" sz="1900" dirty="0"/>
              <a:t>ako sú </a:t>
            </a:r>
            <a:r>
              <a:rPr lang="sk-SK" sz="1900" dirty="0" err="1"/>
              <a:t>migrantské</a:t>
            </a:r>
            <a:r>
              <a:rPr lang="sk-SK" sz="1900" dirty="0"/>
              <a:t> témy jazykovo konštruované (mediálny </a:t>
            </a:r>
            <a:r>
              <a:rPr lang="sk-SK" sz="1900" dirty="0" err="1"/>
              <a:t>framing</a:t>
            </a:r>
            <a:r>
              <a:rPr lang="sk-SK" sz="1900" dirty="0"/>
              <a:t>): </a:t>
            </a:r>
          </a:p>
          <a:p>
            <a:pPr>
              <a:buFontTx/>
              <a:buChar char="-"/>
            </a:pPr>
            <a:r>
              <a:rPr lang="sk-SK" sz="1900" dirty="0" err="1"/>
              <a:t>marginalizácia</a:t>
            </a:r>
            <a:r>
              <a:rPr lang="sk-SK" sz="1900" dirty="0"/>
              <a:t>, neviditeľnosť žien migrantiek </a:t>
            </a:r>
          </a:p>
          <a:p>
            <a:pPr>
              <a:buFontTx/>
              <a:buChar char="-"/>
            </a:pPr>
            <a:r>
              <a:rPr lang="sk-SK" sz="1900" dirty="0"/>
              <a:t>reprezentácia migrantov: negatívne orientovaná (</a:t>
            </a:r>
            <a:r>
              <a:rPr lang="da-DK" sz="1900" dirty="0"/>
              <a:t>R</a:t>
            </a:r>
            <a:r>
              <a:rPr lang="sk-SK" sz="1900" dirty="0"/>
              <a:t>.</a:t>
            </a:r>
            <a:r>
              <a:rPr lang="da-DK" sz="1900" dirty="0"/>
              <a:t> M. Dancygier et al.</a:t>
            </a:r>
            <a:r>
              <a:rPr lang="sk-SK" sz="1900" dirty="0"/>
              <a:t>,</a:t>
            </a:r>
            <a:r>
              <a:rPr lang="da-DK" sz="1900" dirty="0"/>
              <a:t> 2019)</a:t>
            </a:r>
            <a:endParaRPr lang="sk-SK" sz="1900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15844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824"/>
    </mc:Choice>
    <mc:Fallback xmlns="">
      <p:transition spd="slow" advTm="29824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2EBA71-ADD5-43AB-AC9D-F5635C6A8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Rodovo vyvážený jazyk </a:t>
            </a:r>
            <a:br>
              <a:rPr lang="sk-SK" dirty="0"/>
            </a:br>
            <a:r>
              <a:rPr lang="sk-SK" dirty="0"/>
              <a:t>a stredoeurópsky kontext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877FF72-16AC-4DD8-9C22-B2F8BD9B7B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949589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írodný">
  <a:themeElements>
    <a:clrScheme name="Prírodný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Prírodný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rírodn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488</TotalTime>
  <Words>1284</Words>
  <Application>Microsoft Office PowerPoint</Application>
  <PresentationFormat>Prezentácia na obrazovke (16:9)</PresentationFormat>
  <Paragraphs>93</Paragraphs>
  <Slides>18</Slides>
  <Notes>11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18</vt:i4>
      </vt:variant>
    </vt:vector>
  </HeadingPairs>
  <TitlesOfParts>
    <vt:vector size="21" baseType="lpstr">
      <vt:lpstr>Arial</vt:lpstr>
      <vt:lpstr>Garamond</vt:lpstr>
      <vt:lpstr>Prírodný</vt:lpstr>
      <vt:lpstr>Rodovo citlivý jazyk  v stredoeurópskom kontexte</vt:lpstr>
      <vt:lpstr>Teoretické východiská genderovej lingvistiky a rodovo vyváženého/citlivého jazyka</vt:lpstr>
      <vt:lpstr>Teoretické východiská</vt:lpstr>
      <vt:lpstr>Jazykové postoje</vt:lpstr>
      <vt:lpstr>Prístupy ku GM</vt:lpstr>
      <vt:lpstr>Psycho- a sociolingvistické výskumy</vt:lpstr>
      <vt:lpstr>Závery</vt:lpstr>
      <vt:lpstr>Prezentácia programu PowerPoint</vt:lpstr>
      <vt:lpstr>Rodovo vyvážený jazyk  a stredoeurópsky kontext</vt:lpstr>
      <vt:lpstr>Historické pozadie</vt:lpstr>
      <vt:lpstr>Česko a Poľsko: súčasnosť</vt:lpstr>
      <vt:lpstr>Slovensko: súčasnosť </vt:lpstr>
      <vt:lpstr>Slovensko: súčasnosť</vt:lpstr>
      <vt:lpstr>Slovensko: súčasnosť</vt:lpstr>
      <vt:lpstr>Riešenia (Nemecko)</vt:lpstr>
      <vt:lpstr>Výskumy jazykových postojov</vt:lpstr>
      <vt:lpstr>Ako sú generické maskulína interpretované jazykovými používateľmi?  Ako používatelia vnímajú prípadnú implementáciu princípov rodovo vyváženého jazyka? </vt:lpstr>
      <vt:lpstr>Ďakujeme za pozornosť.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Genderová lingvistika</dc:title>
  <dc:creator>Asus</dc:creator>
  <cp:lastModifiedBy>User</cp:lastModifiedBy>
  <cp:revision>12</cp:revision>
  <dcterms:modified xsi:type="dcterms:W3CDTF">2021-11-22T08:22:37Z</dcterms:modified>
</cp:coreProperties>
</file>